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9"/>
  </p:notesMasterIdLst>
  <p:sldIdLst>
    <p:sldId id="256" r:id="rId2"/>
    <p:sldId id="257" r:id="rId3"/>
    <p:sldId id="259" r:id="rId4"/>
    <p:sldId id="258" r:id="rId5"/>
    <p:sldId id="260" r:id="rId6"/>
    <p:sldId id="279" r:id="rId7"/>
    <p:sldId id="277" r:id="rId8"/>
    <p:sldId id="262" r:id="rId9"/>
    <p:sldId id="263" r:id="rId10"/>
    <p:sldId id="268" r:id="rId11"/>
    <p:sldId id="270" r:id="rId12"/>
    <p:sldId id="269" r:id="rId13"/>
    <p:sldId id="271" r:id="rId14"/>
    <p:sldId id="272" r:id="rId15"/>
    <p:sldId id="275" r:id="rId16"/>
    <p:sldId id="276" r:id="rId17"/>
    <p:sldId id="278"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cer-1" initials="a" lastIdx="1" clrIdx="0">
    <p:extLst>
      <p:ext uri="{19B8F6BF-5375-455C-9EA6-DF929625EA0E}">
        <p15:presenceInfo xmlns:p15="http://schemas.microsoft.com/office/powerpoint/2012/main" userId="acer-1"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79" autoAdjust="0"/>
    <p:restoredTop sz="94280" autoAdjust="0"/>
  </p:normalViewPr>
  <p:slideViewPr>
    <p:cSldViewPr snapToGrid="0">
      <p:cViewPr varScale="1">
        <p:scale>
          <a:sx n="68" d="100"/>
          <a:sy n="68" d="100"/>
        </p:scale>
        <p:origin x="82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2-04T08:10:19.664" idx="1">
    <p:pos x="10" y="10"/>
    <p:text>SSS offers two interfaces for accessing the information it contains: Student/SLSS. Typically, each is accessed by different subsets of people within the FAITH Community.</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26DC0F-A5E6-432D-AD30-B186E8339104}" type="datetimeFigureOut">
              <a:rPr lang="en-US" smtClean="0"/>
              <a:t>2/4/2017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D3D446-B002-4008-B4EF-819A18DBFF99}" type="slidenum">
              <a:rPr lang="en-US" smtClean="0"/>
              <a:t>‹#›</a:t>
            </a:fld>
            <a:endParaRPr lang="en-US"/>
          </a:p>
        </p:txBody>
      </p:sp>
    </p:spTree>
    <p:extLst>
      <p:ext uri="{BB962C8B-B14F-4D97-AF65-F5344CB8AC3E}">
        <p14:creationId xmlns:p14="http://schemas.microsoft.com/office/powerpoint/2010/main" val="1983354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stating</a:t>
            </a:r>
            <a:r>
              <a:rPr lang="en-US" baseline="0" dirty="0"/>
              <a:t> its significance, let us first know some details about the project for us to understand the impact or help of this to the current process.</a:t>
            </a:r>
            <a:endParaRPr lang="en-US" dirty="0"/>
          </a:p>
        </p:txBody>
      </p:sp>
      <p:sp>
        <p:nvSpPr>
          <p:cNvPr id="4" name="Slide Number Placeholder 3"/>
          <p:cNvSpPr>
            <a:spLocks noGrp="1"/>
          </p:cNvSpPr>
          <p:nvPr>
            <p:ph type="sldNum" sz="quarter" idx="10"/>
          </p:nvPr>
        </p:nvSpPr>
        <p:spPr/>
        <p:txBody>
          <a:bodyPr/>
          <a:lstStyle/>
          <a:p>
            <a:fld id="{36D3D446-B002-4008-B4EF-819A18DBFF99}" type="slidenum">
              <a:rPr lang="en-US" smtClean="0"/>
              <a:t>6</a:t>
            </a:fld>
            <a:endParaRPr lang="en-US"/>
          </a:p>
        </p:txBody>
      </p:sp>
    </p:spTree>
    <p:extLst>
      <p:ext uri="{BB962C8B-B14F-4D97-AF65-F5344CB8AC3E}">
        <p14:creationId xmlns:p14="http://schemas.microsoft.com/office/powerpoint/2010/main" val="755815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this…</a:t>
            </a:r>
          </a:p>
        </p:txBody>
      </p:sp>
      <p:sp>
        <p:nvSpPr>
          <p:cNvPr id="4" name="Slide Number Placeholder 3"/>
          <p:cNvSpPr>
            <a:spLocks noGrp="1"/>
          </p:cNvSpPr>
          <p:nvPr>
            <p:ph type="sldNum" sz="quarter" idx="10"/>
          </p:nvPr>
        </p:nvSpPr>
        <p:spPr/>
        <p:txBody>
          <a:bodyPr/>
          <a:lstStyle/>
          <a:p>
            <a:fld id="{36D3D446-B002-4008-B4EF-819A18DBFF99}" type="slidenum">
              <a:rPr lang="en-US" smtClean="0"/>
              <a:t>16</a:t>
            </a:fld>
            <a:endParaRPr lang="en-US"/>
          </a:p>
        </p:txBody>
      </p:sp>
    </p:spTree>
    <p:extLst>
      <p:ext uri="{BB962C8B-B14F-4D97-AF65-F5344CB8AC3E}">
        <p14:creationId xmlns:p14="http://schemas.microsoft.com/office/powerpoint/2010/main" val="2218546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SLSS offers two interfaces for accessing the information it contains: </a:t>
            </a:r>
            <a:r>
              <a:rPr lang="en-US" sz="1200" b="0" i="0" u="sng" kern="1200" dirty="0">
                <a:solidFill>
                  <a:schemeClr val="tx1"/>
                </a:solidFill>
                <a:effectLst/>
                <a:latin typeface="+mn-lt"/>
                <a:ea typeface="+mn-ea"/>
                <a:cs typeface="+mn-cs"/>
              </a:rPr>
              <a:t>Student</a:t>
            </a:r>
            <a:r>
              <a:rPr lang="en-US" sz="1200" b="0" i="0" u="sng" kern="1200" baseline="0" dirty="0">
                <a:solidFill>
                  <a:schemeClr val="tx1"/>
                </a:solidFill>
                <a:effectLst/>
                <a:latin typeface="+mn-lt"/>
                <a:ea typeface="+mn-ea"/>
                <a:cs typeface="+mn-cs"/>
              </a:rPr>
              <a:t>/SLSS</a:t>
            </a:r>
            <a:r>
              <a:rPr lang="en-US" sz="1200" b="0" i="0" u="none"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Typically, each is accessed by different subsets of people within the FAITH</a:t>
            </a:r>
            <a:r>
              <a:rPr lang="en-US" sz="1200" b="0" i="0" kern="1200" baseline="0" dirty="0">
                <a:solidFill>
                  <a:schemeClr val="tx1"/>
                </a:solidFill>
                <a:effectLst/>
                <a:latin typeface="+mn-lt"/>
                <a:ea typeface="+mn-ea"/>
                <a:cs typeface="+mn-cs"/>
              </a:rPr>
              <a:t> Community</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36D3D446-B002-4008-B4EF-819A18DBFF99}" type="slidenum">
              <a:rPr lang="en-US" smtClean="0"/>
              <a:t>8</a:t>
            </a:fld>
            <a:endParaRPr lang="en-US"/>
          </a:p>
        </p:txBody>
      </p:sp>
    </p:spTree>
    <p:extLst>
      <p:ext uri="{BB962C8B-B14F-4D97-AF65-F5344CB8AC3E}">
        <p14:creationId xmlns:p14="http://schemas.microsoft.com/office/powerpoint/2010/main" val="2519666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student or a SLSS personnel have an access to be able to log in to their respective dashboards</a:t>
            </a:r>
            <a:endParaRPr lang="en-US" dirty="0"/>
          </a:p>
        </p:txBody>
      </p:sp>
      <p:sp>
        <p:nvSpPr>
          <p:cNvPr id="4" name="Slide Number Placeholder 3"/>
          <p:cNvSpPr>
            <a:spLocks noGrp="1"/>
          </p:cNvSpPr>
          <p:nvPr>
            <p:ph type="sldNum" sz="quarter" idx="10"/>
          </p:nvPr>
        </p:nvSpPr>
        <p:spPr/>
        <p:txBody>
          <a:bodyPr/>
          <a:lstStyle/>
          <a:p>
            <a:fld id="{36D3D446-B002-4008-B4EF-819A18DBFF99}" type="slidenum">
              <a:rPr lang="en-US" smtClean="0"/>
              <a:t>9</a:t>
            </a:fld>
            <a:endParaRPr lang="en-US"/>
          </a:p>
        </p:txBody>
      </p:sp>
    </p:spTree>
    <p:extLst>
      <p:ext uri="{BB962C8B-B14F-4D97-AF65-F5344CB8AC3E}">
        <p14:creationId xmlns:p14="http://schemas.microsoft.com/office/powerpoint/2010/main" val="3503286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the student dashboard looks like. It basically as same as the student portal but with differ functions or purpose.</a:t>
            </a:r>
            <a:endParaRPr lang="en-US" dirty="0"/>
          </a:p>
        </p:txBody>
      </p:sp>
      <p:sp>
        <p:nvSpPr>
          <p:cNvPr id="4" name="Slide Number Placeholder 3"/>
          <p:cNvSpPr>
            <a:spLocks noGrp="1"/>
          </p:cNvSpPr>
          <p:nvPr>
            <p:ph type="sldNum" sz="quarter" idx="10"/>
          </p:nvPr>
        </p:nvSpPr>
        <p:spPr/>
        <p:txBody>
          <a:bodyPr/>
          <a:lstStyle/>
          <a:p>
            <a:fld id="{36D3D446-B002-4008-B4EF-819A18DBFF99}" type="slidenum">
              <a:rPr lang="en-US" smtClean="0"/>
              <a:t>10</a:t>
            </a:fld>
            <a:endParaRPr lang="en-US"/>
          </a:p>
        </p:txBody>
      </p:sp>
    </p:spTree>
    <p:extLst>
      <p:ext uri="{BB962C8B-B14F-4D97-AF65-F5344CB8AC3E}">
        <p14:creationId xmlns:p14="http://schemas.microsoft.com/office/powerpoint/2010/main" val="1192454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area is the student information form where students can easily update their status and concerns. </a:t>
            </a:r>
            <a:endParaRPr lang="en-US" dirty="0"/>
          </a:p>
        </p:txBody>
      </p:sp>
      <p:sp>
        <p:nvSpPr>
          <p:cNvPr id="4" name="Slide Number Placeholder 3"/>
          <p:cNvSpPr>
            <a:spLocks noGrp="1"/>
          </p:cNvSpPr>
          <p:nvPr>
            <p:ph type="sldNum" sz="quarter" idx="10"/>
          </p:nvPr>
        </p:nvSpPr>
        <p:spPr/>
        <p:txBody>
          <a:bodyPr/>
          <a:lstStyle/>
          <a:p>
            <a:fld id="{36D3D446-B002-4008-B4EF-819A18DBFF99}" type="slidenum">
              <a:rPr lang="en-US" smtClean="0"/>
              <a:t>11</a:t>
            </a:fld>
            <a:endParaRPr lang="en-US"/>
          </a:p>
        </p:txBody>
      </p:sp>
    </p:spTree>
    <p:extLst>
      <p:ext uri="{BB962C8B-B14F-4D97-AF65-F5344CB8AC3E}">
        <p14:creationId xmlns:p14="http://schemas.microsoft.com/office/powerpoint/2010/main" val="1055557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Closer look. This is the</a:t>
            </a:r>
            <a:r>
              <a:rPr lang="en-US" baseline="0" dirty="0"/>
              <a:t> category “A” . There are 14 category so it means, its up to “M”.</a:t>
            </a:r>
            <a:endParaRPr lang="en-US" dirty="0"/>
          </a:p>
        </p:txBody>
      </p:sp>
      <p:sp>
        <p:nvSpPr>
          <p:cNvPr id="4" name="Slide Number Placeholder 3"/>
          <p:cNvSpPr>
            <a:spLocks noGrp="1"/>
          </p:cNvSpPr>
          <p:nvPr>
            <p:ph type="sldNum" sz="quarter" idx="10"/>
          </p:nvPr>
        </p:nvSpPr>
        <p:spPr/>
        <p:txBody>
          <a:bodyPr/>
          <a:lstStyle/>
          <a:p>
            <a:fld id="{36D3D446-B002-4008-B4EF-819A18DBFF99}" type="slidenum">
              <a:rPr lang="en-US" smtClean="0"/>
              <a:t>12</a:t>
            </a:fld>
            <a:endParaRPr lang="en-US"/>
          </a:p>
        </p:txBody>
      </p:sp>
    </p:spTree>
    <p:extLst>
      <p:ext uri="{BB962C8B-B14F-4D97-AF65-F5344CB8AC3E}">
        <p14:creationId xmlns:p14="http://schemas.microsoft.com/office/powerpoint/2010/main" val="605660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Students also has the right to change password.</a:t>
            </a:r>
          </a:p>
        </p:txBody>
      </p:sp>
      <p:sp>
        <p:nvSpPr>
          <p:cNvPr id="4" name="Slide Number Placeholder 3"/>
          <p:cNvSpPr>
            <a:spLocks noGrp="1"/>
          </p:cNvSpPr>
          <p:nvPr>
            <p:ph type="sldNum" sz="quarter" idx="10"/>
          </p:nvPr>
        </p:nvSpPr>
        <p:spPr/>
        <p:txBody>
          <a:bodyPr/>
          <a:lstStyle/>
          <a:p>
            <a:fld id="{36D3D446-B002-4008-B4EF-819A18DBFF99}" type="slidenum">
              <a:rPr lang="en-US" smtClean="0"/>
              <a:t>13</a:t>
            </a:fld>
            <a:endParaRPr lang="en-US"/>
          </a:p>
        </p:txBody>
      </p:sp>
    </p:spTree>
    <p:extLst>
      <p:ext uri="{BB962C8B-B14F-4D97-AF65-F5344CB8AC3E}">
        <p14:creationId xmlns:p14="http://schemas.microsoft.com/office/powerpoint/2010/main" val="4012534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admins dashboard, the students</a:t>
            </a:r>
            <a:r>
              <a:rPr lang="en-US" baseline="0" dirty="0"/>
              <a:t> are categorize in their respective schools. As you can see, we have </a:t>
            </a:r>
            <a:r>
              <a:rPr lang="en-US" baseline="0" dirty="0" err="1"/>
              <a:t>clasified</a:t>
            </a:r>
            <a:r>
              <a:rPr lang="en-US" baseline="0" dirty="0"/>
              <a:t> the FAITH student community into three. Inside each categories are the list of student under it.</a:t>
            </a:r>
            <a:endParaRPr lang="en-US" dirty="0"/>
          </a:p>
        </p:txBody>
      </p:sp>
      <p:sp>
        <p:nvSpPr>
          <p:cNvPr id="4" name="Slide Number Placeholder 3"/>
          <p:cNvSpPr>
            <a:spLocks noGrp="1"/>
          </p:cNvSpPr>
          <p:nvPr>
            <p:ph type="sldNum" sz="quarter" idx="10"/>
          </p:nvPr>
        </p:nvSpPr>
        <p:spPr/>
        <p:txBody>
          <a:bodyPr/>
          <a:lstStyle/>
          <a:p>
            <a:fld id="{36D3D446-B002-4008-B4EF-819A18DBFF99}" type="slidenum">
              <a:rPr lang="en-US" smtClean="0"/>
              <a:t>14</a:t>
            </a:fld>
            <a:endParaRPr lang="en-US"/>
          </a:p>
        </p:txBody>
      </p:sp>
    </p:spTree>
    <p:extLst>
      <p:ext uri="{BB962C8B-B14F-4D97-AF65-F5344CB8AC3E}">
        <p14:creationId xmlns:p14="http://schemas.microsoft.com/office/powerpoint/2010/main" val="577058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the sample. All of the student information are synced.  It also have a search bar to be able to easily find what is wanted.  And once a specific student is needed… it will appear like this. (</a:t>
            </a:r>
            <a:r>
              <a:rPr lang="en-US" baseline="0" dirty="0" err="1"/>
              <a:t>nextpage</a:t>
            </a:r>
            <a:r>
              <a:rPr lang="en-US" baseline="0" dirty="0"/>
              <a:t>)</a:t>
            </a:r>
            <a:endParaRPr lang="en-US" dirty="0"/>
          </a:p>
        </p:txBody>
      </p:sp>
      <p:sp>
        <p:nvSpPr>
          <p:cNvPr id="4" name="Slide Number Placeholder 3"/>
          <p:cNvSpPr>
            <a:spLocks noGrp="1"/>
          </p:cNvSpPr>
          <p:nvPr>
            <p:ph type="sldNum" sz="quarter" idx="10"/>
          </p:nvPr>
        </p:nvSpPr>
        <p:spPr/>
        <p:txBody>
          <a:bodyPr/>
          <a:lstStyle/>
          <a:p>
            <a:fld id="{36D3D446-B002-4008-B4EF-819A18DBFF99}" type="slidenum">
              <a:rPr lang="en-US" smtClean="0"/>
              <a:t>15</a:t>
            </a:fld>
            <a:endParaRPr lang="en-US"/>
          </a:p>
        </p:txBody>
      </p:sp>
    </p:spTree>
    <p:extLst>
      <p:ext uri="{BB962C8B-B14F-4D97-AF65-F5344CB8AC3E}">
        <p14:creationId xmlns:p14="http://schemas.microsoft.com/office/powerpoint/2010/main" val="16634449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2/4/2017</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TextBox 11"/>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3" name="TextBox 12"/>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2/4/2017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2/4/2017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2/4/2017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2/4/2017</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9.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8.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8.xml"/><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80452" y="2481102"/>
            <a:ext cx="7197726" cy="2421464"/>
          </a:xfrm>
        </p:spPr>
        <p:txBody>
          <a:bodyPr>
            <a:normAutofit fontScale="90000"/>
          </a:bodyPr>
          <a:lstStyle/>
          <a:p>
            <a:r>
              <a:rPr lang="en-US" dirty="0"/>
              <a:t>SSS: student life and student services’ Student information system</a:t>
            </a:r>
          </a:p>
        </p:txBody>
      </p:sp>
    </p:spTree>
    <p:extLst>
      <p:ext uri="{BB962C8B-B14F-4D97-AF65-F5344CB8AC3E}">
        <p14:creationId xmlns:p14="http://schemas.microsoft.com/office/powerpoint/2010/main" val="35722418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279" y="344557"/>
            <a:ext cx="6404112" cy="926180"/>
          </a:xfrm>
        </p:spPr>
        <p:txBody>
          <a:bodyPr/>
          <a:lstStyle/>
          <a:p>
            <a:r>
              <a:rPr lang="en-US" dirty="0"/>
              <a:t>student</a:t>
            </a:r>
          </a:p>
        </p:txBody>
      </p:sp>
      <p:pic>
        <p:nvPicPr>
          <p:cNvPr id="4" name="Content Placeholder 3"/>
          <p:cNvPicPr>
            <a:picLocks noGrp="1" noChangeAspect="1"/>
          </p:cNvPicPr>
          <p:nvPr>
            <p:ph idx="1"/>
          </p:nvPr>
        </p:nvPicPr>
        <p:blipFill>
          <a:blip r:embed="rId3"/>
          <a:stretch>
            <a:fillRect/>
          </a:stretch>
        </p:blipFill>
        <p:spPr>
          <a:xfrm>
            <a:off x="804279" y="1448973"/>
            <a:ext cx="10378707" cy="5057335"/>
          </a:xfrm>
        </p:spPr>
      </p:pic>
    </p:spTree>
    <p:extLst>
      <p:ext uri="{BB962C8B-B14F-4D97-AF65-F5344CB8AC3E}">
        <p14:creationId xmlns:p14="http://schemas.microsoft.com/office/powerpoint/2010/main" val="23899536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279" y="344557"/>
            <a:ext cx="6404112" cy="926180"/>
          </a:xfrm>
        </p:spPr>
        <p:txBody>
          <a:bodyPr/>
          <a:lstStyle/>
          <a:p>
            <a:r>
              <a:rPr lang="en-US" dirty="0"/>
              <a:t>student</a:t>
            </a:r>
          </a:p>
        </p:txBody>
      </p:sp>
      <p:pic>
        <p:nvPicPr>
          <p:cNvPr id="5" name="Content Placeholder 4"/>
          <p:cNvPicPr>
            <a:picLocks noGrp="1" noChangeAspect="1"/>
          </p:cNvPicPr>
          <p:nvPr>
            <p:ph idx="1"/>
          </p:nvPr>
        </p:nvPicPr>
        <p:blipFill>
          <a:blip r:embed="rId3"/>
          <a:stretch>
            <a:fillRect/>
          </a:stretch>
        </p:blipFill>
        <p:spPr>
          <a:xfrm>
            <a:off x="804279" y="1167618"/>
            <a:ext cx="10841956" cy="5283067"/>
          </a:xfrm>
        </p:spPr>
      </p:pic>
    </p:spTree>
    <p:extLst>
      <p:ext uri="{BB962C8B-B14F-4D97-AF65-F5344CB8AC3E}">
        <p14:creationId xmlns:p14="http://schemas.microsoft.com/office/powerpoint/2010/main" val="1972069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half" idx="2"/>
          </p:nvPr>
        </p:nvPicPr>
        <p:blipFill>
          <a:blip r:embed="rId3"/>
          <a:stretch>
            <a:fillRect/>
          </a:stretch>
        </p:blipFill>
        <p:spPr>
          <a:xfrm>
            <a:off x="2000059" y="173685"/>
            <a:ext cx="8420190" cy="6562539"/>
          </a:xfrm>
        </p:spPr>
      </p:pic>
    </p:spTree>
    <p:extLst>
      <p:ext uri="{BB962C8B-B14F-4D97-AF65-F5344CB8AC3E}">
        <p14:creationId xmlns:p14="http://schemas.microsoft.com/office/powerpoint/2010/main" val="72507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279" y="344557"/>
            <a:ext cx="6404112" cy="926180"/>
          </a:xfrm>
        </p:spPr>
        <p:txBody>
          <a:bodyPr/>
          <a:lstStyle/>
          <a:p>
            <a:r>
              <a:rPr lang="en-US" dirty="0"/>
              <a:t>student</a:t>
            </a:r>
          </a:p>
        </p:txBody>
      </p:sp>
      <p:pic>
        <p:nvPicPr>
          <p:cNvPr id="4" name="Content Placeholder 3"/>
          <p:cNvPicPr>
            <a:picLocks noGrp="1" noChangeAspect="1"/>
          </p:cNvPicPr>
          <p:nvPr>
            <p:ph idx="1"/>
          </p:nvPr>
        </p:nvPicPr>
        <p:blipFill>
          <a:blip r:embed="rId3"/>
          <a:stretch>
            <a:fillRect/>
          </a:stretch>
        </p:blipFill>
        <p:spPr>
          <a:xfrm>
            <a:off x="804279" y="1270737"/>
            <a:ext cx="11047617" cy="5383281"/>
          </a:xfrm>
        </p:spPr>
      </p:pic>
    </p:spTree>
    <p:extLst>
      <p:ext uri="{BB962C8B-B14F-4D97-AF65-F5344CB8AC3E}">
        <p14:creationId xmlns:p14="http://schemas.microsoft.com/office/powerpoint/2010/main" val="3658395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279" y="344557"/>
            <a:ext cx="6404112" cy="926180"/>
          </a:xfrm>
        </p:spPr>
        <p:txBody>
          <a:bodyPr/>
          <a:lstStyle/>
          <a:p>
            <a:r>
              <a:rPr lang="en-US" dirty="0"/>
              <a:t>ADMIN</a:t>
            </a:r>
          </a:p>
        </p:txBody>
      </p:sp>
      <p:pic>
        <p:nvPicPr>
          <p:cNvPr id="4" name="Content Placeholder 3"/>
          <p:cNvPicPr>
            <a:picLocks noGrp="1" noChangeAspect="1"/>
          </p:cNvPicPr>
          <p:nvPr>
            <p:ph idx="1"/>
          </p:nvPr>
        </p:nvPicPr>
        <p:blipFill>
          <a:blip r:embed="rId3"/>
          <a:stretch>
            <a:fillRect/>
          </a:stretch>
        </p:blipFill>
        <p:spPr>
          <a:xfrm>
            <a:off x="944326" y="1270737"/>
            <a:ext cx="10380167" cy="5058047"/>
          </a:xfrm>
        </p:spPr>
      </p:pic>
    </p:spTree>
    <p:extLst>
      <p:ext uri="{BB962C8B-B14F-4D97-AF65-F5344CB8AC3E}">
        <p14:creationId xmlns:p14="http://schemas.microsoft.com/office/powerpoint/2010/main" val="1460772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279" y="344557"/>
            <a:ext cx="6404112" cy="926180"/>
          </a:xfrm>
        </p:spPr>
        <p:txBody>
          <a:bodyPr/>
          <a:lstStyle/>
          <a:p>
            <a:r>
              <a:rPr lang="en-US" dirty="0"/>
              <a:t>ADMIN</a:t>
            </a:r>
          </a:p>
        </p:txBody>
      </p:sp>
      <p:pic>
        <p:nvPicPr>
          <p:cNvPr id="5" name="Content Placeholder 4"/>
          <p:cNvPicPr>
            <a:picLocks noGrp="1" noChangeAspect="1"/>
          </p:cNvPicPr>
          <p:nvPr>
            <p:ph idx="1"/>
          </p:nvPr>
        </p:nvPicPr>
        <p:blipFill>
          <a:blip r:embed="rId3"/>
          <a:stretch>
            <a:fillRect/>
          </a:stretch>
        </p:blipFill>
        <p:spPr>
          <a:xfrm>
            <a:off x="804279" y="1270737"/>
            <a:ext cx="10860672" cy="5292187"/>
          </a:xfrm>
        </p:spPr>
      </p:pic>
    </p:spTree>
    <p:extLst>
      <p:ext uri="{BB962C8B-B14F-4D97-AF65-F5344CB8AC3E}">
        <p14:creationId xmlns:p14="http://schemas.microsoft.com/office/powerpoint/2010/main" val="1632897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279" y="344557"/>
            <a:ext cx="6404112" cy="926180"/>
          </a:xfrm>
        </p:spPr>
        <p:txBody>
          <a:bodyPr/>
          <a:lstStyle/>
          <a:p>
            <a:r>
              <a:rPr lang="en-US" dirty="0"/>
              <a:t>ADMIN</a:t>
            </a:r>
          </a:p>
        </p:txBody>
      </p:sp>
      <p:pic>
        <p:nvPicPr>
          <p:cNvPr id="4" name="Content Placeholder 3"/>
          <p:cNvPicPr>
            <a:picLocks noGrp="1" noChangeAspect="1"/>
          </p:cNvPicPr>
          <p:nvPr>
            <p:ph idx="1"/>
          </p:nvPr>
        </p:nvPicPr>
        <p:blipFill>
          <a:blip r:embed="rId3"/>
          <a:stretch>
            <a:fillRect/>
          </a:stretch>
        </p:blipFill>
        <p:spPr>
          <a:xfrm>
            <a:off x="804279" y="1270737"/>
            <a:ext cx="10773432" cy="5249676"/>
          </a:xfrm>
        </p:spPr>
      </p:pic>
    </p:spTree>
    <p:extLst>
      <p:ext uri="{BB962C8B-B14F-4D97-AF65-F5344CB8AC3E}">
        <p14:creationId xmlns:p14="http://schemas.microsoft.com/office/powerpoint/2010/main" val="1341763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5438" y="2155642"/>
            <a:ext cx="2839276" cy="1468800"/>
          </a:xfrm>
        </p:spPr>
        <p:txBody>
          <a:bodyPr/>
          <a:lstStyle/>
          <a:p>
            <a:r>
              <a:rPr lang="en-US" dirty="0">
                <a:latin typeface="Nexa Bold" panose="02000000000000000000" pitchFamily="50" charset="0"/>
              </a:rPr>
              <a:t>THANK YOU!</a:t>
            </a:r>
          </a:p>
        </p:txBody>
      </p:sp>
      <p:sp>
        <p:nvSpPr>
          <p:cNvPr id="3" name="Text Placeholder 2"/>
          <p:cNvSpPr>
            <a:spLocks noGrp="1"/>
          </p:cNvSpPr>
          <p:nvPr>
            <p:ph type="body" idx="1"/>
          </p:nvPr>
        </p:nvSpPr>
        <p:spPr>
          <a:xfrm>
            <a:off x="4621698" y="3478670"/>
            <a:ext cx="2613989" cy="351210"/>
          </a:xfrm>
        </p:spPr>
        <p:txBody>
          <a:bodyPr>
            <a:noAutofit/>
          </a:bodyPr>
          <a:lstStyle/>
          <a:p>
            <a:r>
              <a:rPr lang="en-US" dirty="0">
                <a:latin typeface="Nexa Light" panose="02000000000000000000" pitchFamily="50" charset="0"/>
              </a:rPr>
              <a:t>T E C H K N I G H T S</a:t>
            </a:r>
          </a:p>
        </p:txBody>
      </p:sp>
    </p:spTree>
    <p:extLst>
      <p:ext uri="{BB962C8B-B14F-4D97-AF65-F5344CB8AC3E}">
        <p14:creationId xmlns:p14="http://schemas.microsoft.com/office/powerpoint/2010/main" val="1527312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2"/>
            <a:stretch/>
          </a:blipFill>
          <a:ln>
            <a:noFill/>
          </a:ln>
          <a:effectLst/>
        </p:spPr>
      </p:sp>
      <p:pic>
        <p:nvPicPr>
          <p:cNvPr id="10" name="Picture 7"/>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5" name="Picture Placeholder 4"/>
          <p:cNvPicPr>
            <a:picLocks noGrp="1" noChangeAspect="1"/>
          </p:cNvPicPr>
          <p:nvPr>
            <p:ph type="pic" idx="1"/>
          </p:nvPr>
        </p:nvPicPr>
        <p:blipFill rotWithShape="1">
          <a:blip r:embed="rId4"/>
          <a:srcRect l="6894" r="4217"/>
          <a:stretch/>
        </p:blipFill>
        <p:spPr>
          <a:xfrm>
            <a:off x="20" y="975"/>
            <a:ext cx="6095980" cy="6858000"/>
          </a:xfrm>
          <a:prstGeom prst="rect">
            <a:avLst/>
          </a:prstGeom>
        </p:spPr>
      </p:pic>
      <p:sp>
        <p:nvSpPr>
          <p:cNvPr id="2" name="Title 1"/>
          <p:cNvSpPr>
            <a:spLocks noGrp="1"/>
          </p:cNvSpPr>
          <p:nvPr>
            <p:ph type="title"/>
          </p:nvPr>
        </p:nvSpPr>
        <p:spPr>
          <a:xfrm>
            <a:off x="6400800" y="609600"/>
            <a:ext cx="5147730" cy="1641987"/>
          </a:xfrm>
        </p:spPr>
        <p:txBody>
          <a:bodyPr vert="horz" lIns="91440" tIns="45720" rIns="91440" bIns="45720" rtlCol="0" anchor="ctr">
            <a:normAutofit/>
          </a:bodyPr>
          <a:lstStyle/>
          <a:p>
            <a:r>
              <a:rPr lang="en-US" sz="3600" b="1" dirty="0">
                <a:latin typeface="Nexa Bold" panose="02000000000000000000" pitchFamily="50" charset="0"/>
              </a:rPr>
              <a:t>INTRODUCTION</a:t>
            </a:r>
          </a:p>
        </p:txBody>
      </p:sp>
      <p:sp>
        <p:nvSpPr>
          <p:cNvPr id="4" name="Text Placeholder 3"/>
          <p:cNvSpPr>
            <a:spLocks noGrp="1"/>
          </p:cNvSpPr>
          <p:nvPr>
            <p:ph type="body" sz="half" idx="2"/>
          </p:nvPr>
        </p:nvSpPr>
        <p:spPr>
          <a:xfrm>
            <a:off x="6400800" y="1960040"/>
            <a:ext cx="5147730" cy="4586534"/>
          </a:xfrm>
        </p:spPr>
        <p:txBody>
          <a:bodyPr vert="horz" lIns="91440" tIns="45720" rIns="91440" bIns="45720" rtlCol="0" anchor="ctr">
            <a:noAutofit/>
          </a:bodyPr>
          <a:lstStyle/>
          <a:p>
            <a:pPr>
              <a:buFont typeface="Arial"/>
              <a:buChar char="•"/>
            </a:pPr>
            <a:r>
              <a:rPr lang="en-US" sz="2200" dirty="0"/>
              <a:t>The Student Life and Student Services of First Asia Institute of Technology and Humanities is geared towards the development of student's fullest potentials. SLSS is committed in redefining student's life by providing well-rounded activities that will foster lifelong learning and holistic development. And in order to make these objectives possible, SLSS always wants to make sure that they are updated in each student’s information for them to be able to know the standing and concerns to focus.</a:t>
            </a:r>
          </a:p>
        </p:txBody>
      </p:sp>
    </p:spTree>
    <p:extLst>
      <p:ext uri="{BB962C8B-B14F-4D97-AF65-F5344CB8AC3E}">
        <p14:creationId xmlns:p14="http://schemas.microsoft.com/office/powerpoint/2010/main" val="3885179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2"/>
            <a:stretch/>
          </a:blipFill>
          <a:ln>
            <a:noFill/>
          </a:ln>
          <a:effectLst/>
        </p:spPr>
      </p:sp>
      <p:pic>
        <p:nvPicPr>
          <p:cNvPr id="174" name="Picture 9"/>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5" name="Content Placeholder 4"/>
          <p:cNvPicPr>
            <a:picLocks noGrp="1" noChangeAspect="1"/>
          </p:cNvPicPr>
          <p:nvPr>
            <p:ph idx="1"/>
          </p:nvPr>
        </p:nvPicPr>
        <p:blipFill rotWithShape="1">
          <a:blip r:embed="rId4"/>
          <a:srcRect t="4275" r="1" b="34024"/>
          <a:stretch/>
        </p:blipFill>
        <p:spPr>
          <a:xfrm>
            <a:off x="8888133" y="4144246"/>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grpSp>
        <p:nvGrpSpPr>
          <p:cNvPr id="11" name="Group 10"/>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2" name="Freeform 98"/>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4" name="Straight Connector 13"/>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92" name="Group 91"/>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93" name="Freeform 17"/>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 name="Group 93"/>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95" name="Straight Connector 94"/>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7" name="Picture 6"/>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t="28316" r="1" b="24782"/>
          <a:stretch/>
        </p:blipFill>
        <p:spPr>
          <a:xfrm>
            <a:off x="8055588" y="-3863"/>
            <a:ext cx="4132754" cy="3445946"/>
          </a:xfrm>
          <a:custGeom>
            <a:avLst/>
            <a:gdLst>
              <a:gd name="connsiteX0" fmla="*/ 303228 w 4638368"/>
              <a:gd name="connsiteY0" fmla="*/ 0 h 3867534"/>
              <a:gd name="connsiteX1" fmla="*/ 4638368 w 4638368"/>
              <a:gd name="connsiteY1" fmla="*/ 0 h 3867534"/>
              <a:gd name="connsiteX2" fmla="*/ 4638368 w 4638368"/>
              <a:gd name="connsiteY2" fmla="*/ 2952747 h 3867534"/>
              <a:gd name="connsiteX3" fmla="*/ 4585825 w 4638368"/>
              <a:gd name="connsiteY3" fmla="*/ 3013864 h 3867534"/>
              <a:gd name="connsiteX4" fmla="*/ 2641346 w 4638368"/>
              <a:gd name="connsiteY4" fmla="*/ 3867534 h 3867534"/>
              <a:gd name="connsiteX5" fmla="*/ 0 w 4638368"/>
              <a:gd name="connsiteY5" fmla="*/ 1226188 h 3867534"/>
              <a:gd name="connsiteX6" fmla="*/ 260466 w 4638368"/>
              <a:gd name="connsiteY6" fmla="*/ 81056 h 38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sp>
        <p:nvSpPr>
          <p:cNvPr id="4" name="Text Placeholder 3"/>
          <p:cNvSpPr>
            <a:spLocks noGrp="1"/>
          </p:cNvSpPr>
          <p:nvPr>
            <p:ph type="body" sz="half" idx="2"/>
          </p:nvPr>
        </p:nvSpPr>
        <p:spPr>
          <a:xfrm>
            <a:off x="910004" y="1157827"/>
            <a:ext cx="6354271" cy="3649133"/>
          </a:xfrm>
        </p:spPr>
        <p:txBody>
          <a:bodyPr vert="horz" lIns="91440" tIns="45720" rIns="91440" bIns="45720" rtlCol="0" anchor="ctr">
            <a:normAutofit/>
          </a:bodyPr>
          <a:lstStyle/>
          <a:p>
            <a:pPr>
              <a:buFont typeface="Arial"/>
              <a:buChar char="•"/>
            </a:pPr>
            <a:r>
              <a:rPr lang="en-US" sz="2400" dirty="0"/>
              <a:t>They provide </a:t>
            </a:r>
            <a:r>
              <a:rPr lang="en-US" sz="2400" b="1" dirty="0"/>
              <a:t>student application form </a:t>
            </a:r>
            <a:r>
              <a:rPr lang="en-US" sz="2400" dirty="0"/>
              <a:t>to every students which serves as the </a:t>
            </a:r>
            <a:r>
              <a:rPr lang="en-US" sz="2400" b="1" dirty="0"/>
              <a:t>student information record</a:t>
            </a:r>
            <a:r>
              <a:rPr lang="en-US" sz="2400" dirty="0"/>
              <a:t>. The student information record plays a significant role in implementing SLSS’ objectives to it’s student. Through student record, SLSS were able to track the development and improvement of the student, backgrounds and even personal concerns like family matters. </a:t>
            </a:r>
          </a:p>
        </p:txBody>
      </p:sp>
    </p:spTree>
    <p:extLst>
      <p:ext uri="{BB962C8B-B14F-4D97-AF65-F5344CB8AC3E}">
        <p14:creationId xmlns:p14="http://schemas.microsoft.com/office/powerpoint/2010/main" val="2574291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5475" y="368168"/>
            <a:ext cx="3680885" cy="1371600"/>
          </a:xfrm>
        </p:spPr>
        <p:txBody>
          <a:bodyPr/>
          <a:lstStyle/>
          <a:p>
            <a:r>
              <a:rPr lang="en-US" dirty="0"/>
              <a:t>STATEMENT OF THE problem</a:t>
            </a:r>
          </a:p>
        </p:txBody>
      </p:sp>
      <p:pic>
        <p:nvPicPr>
          <p:cNvPr id="5" name="Content Placeholder 4"/>
          <p:cNvPicPr>
            <a:picLocks noGrp="1" noChangeAspect="1"/>
          </p:cNvPicPr>
          <p:nvPr>
            <p:ph idx="1"/>
          </p:nvPr>
        </p:nvPicPr>
        <p:blipFill>
          <a:blip r:embed="rId2"/>
          <a:stretch>
            <a:fillRect/>
          </a:stretch>
        </p:blipFill>
        <p:spPr>
          <a:xfrm rot="5400000">
            <a:off x="4655523" y="1785699"/>
            <a:ext cx="4336181" cy="2872720"/>
          </a:xfrm>
        </p:spPr>
      </p:pic>
      <p:sp>
        <p:nvSpPr>
          <p:cNvPr id="4" name="Text Placeholder 3"/>
          <p:cNvSpPr>
            <a:spLocks noGrp="1"/>
          </p:cNvSpPr>
          <p:nvPr>
            <p:ph type="body" sz="half" idx="2"/>
          </p:nvPr>
        </p:nvSpPr>
        <p:spPr>
          <a:xfrm>
            <a:off x="685800" y="1892968"/>
            <a:ext cx="4540237" cy="4965031"/>
          </a:xfrm>
        </p:spPr>
        <p:txBody>
          <a:bodyPr>
            <a:normAutofit lnSpcReduction="10000"/>
          </a:bodyPr>
          <a:lstStyle/>
          <a:p>
            <a:pPr marL="285750" indent="-285750">
              <a:buFont typeface="Arial" panose="020B0604020202020204" pitchFamily="34" charset="0"/>
              <a:buChar char="•"/>
            </a:pPr>
            <a:r>
              <a:rPr lang="en-US" sz="2400" dirty="0"/>
              <a:t>As the student population grows in FAITH, numerous book of records are getting harder to handle by the SLSS personnel.</a:t>
            </a:r>
          </a:p>
          <a:p>
            <a:pPr marL="285750" indent="-285750">
              <a:buFont typeface="Arial" panose="020B0604020202020204" pitchFamily="34" charset="0"/>
              <a:buChar char="•"/>
            </a:pPr>
            <a:r>
              <a:rPr lang="en-US" sz="2400" dirty="0"/>
              <a:t>Outdated student record misleads SLSS basis of activities to perform.</a:t>
            </a:r>
          </a:p>
          <a:p>
            <a:pPr marL="285750" indent="-285750">
              <a:buFont typeface="Arial" panose="020B0604020202020204" pitchFamily="34" charset="0"/>
              <a:buChar char="•"/>
            </a:pPr>
            <a:r>
              <a:rPr lang="en-US" sz="2400" dirty="0"/>
              <a:t>Manual filtering of student contents took a lot of time and effort to the SLSS personnel.</a:t>
            </a:r>
          </a:p>
          <a:p>
            <a:pPr marL="285750" indent="-285750">
              <a:buFont typeface="Arial" panose="020B0604020202020204" pitchFamily="34" charset="0"/>
              <a:buChar char="•"/>
            </a:pPr>
            <a:r>
              <a:rPr lang="en-US" sz="2400" dirty="0"/>
              <a:t>In some possible cases, losing a record is one of their avoided problem.</a:t>
            </a:r>
          </a:p>
          <a:p>
            <a:pPr marL="285750" indent="-285750">
              <a:buFont typeface="Arial" panose="020B0604020202020204" pitchFamily="34" charset="0"/>
              <a:buChar char="•"/>
            </a:pPr>
            <a:endParaRPr lang="en-US" dirty="0"/>
          </a:p>
        </p:txBody>
      </p:sp>
      <p:pic>
        <p:nvPicPr>
          <p:cNvPr id="6" name="Picture 5"/>
          <p:cNvPicPr>
            <a:picLocks noChangeAspect="1"/>
          </p:cNvPicPr>
          <p:nvPr/>
        </p:nvPicPr>
        <p:blipFill>
          <a:blip r:embed="rId3"/>
          <a:stretch>
            <a:fillRect/>
          </a:stretch>
        </p:blipFill>
        <p:spPr>
          <a:xfrm rot="5400000">
            <a:off x="7495232" y="1390422"/>
            <a:ext cx="5487161" cy="3635244"/>
          </a:xfrm>
          <a:prstGeom prst="rect">
            <a:avLst/>
          </a:prstGeom>
        </p:spPr>
      </p:pic>
    </p:spTree>
    <p:extLst>
      <p:ext uri="{BB962C8B-B14F-4D97-AF65-F5344CB8AC3E}">
        <p14:creationId xmlns:p14="http://schemas.microsoft.com/office/powerpoint/2010/main" val="1413032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2"/>
            <a:stretch/>
          </a:blipFill>
          <a:ln>
            <a:noFill/>
          </a:ln>
          <a:effectLst/>
        </p:spPr>
      </p:sp>
      <p:pic>
        <p:nvPicPr>
          <p:cNvPr id="11" name="Picture 10"/>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8" name="Content Placeholder 7"/>
          <p:cNvPicPr>
            <a:picLocks noGrp="1" noChangeAspect="1"/>
          </p:cNvPicPr>
          <p:nvPr>
            <p:ph idx="1"/>
          </p:nvPr>
        </p:nvPicPr>
        <p:blipFill rotWithShape="1">
          <a:blip r:embed="rId4"/>
          <a:srcRect l="12156" r="12127" b="-1"/>
          <a:stretch/>
        </p:blipFill>
        <p:spPr>
          <a:xfrm>
            <a:off x="20" y="975"/>
            <a:ext cx="7249529" cy="6858000"/>
          </a:xfrm>
          <a:prstGeom prst="rect">
            <a:avLst/>
          </a:prstGeom>
        </p:spPr>
      </p:pic>
      <p:sp>
        <p:nvSpPr>
          <p:cNvPr id="2" name="Title 1"/>
          <p:cNvSpPr>
            <a:spLocks noGrp="1"/>
          </p:cNvSpPr>
          <p:nvPr>
            <p:ph type="title"/>
          </p:nvPr>
        </p:nvSpPr>
        <p:spPr>
          <a:xfrm>
            <a:off x="7507997" y="321732"/>
            <a:ext cx="3706762" cy="1608124"/>
          </a:xfrm>
        </p:spPr>
        <p:txBody>
          <a:bodyPr vert="horz" lIns="91440" tIns="45720" rIns="91440" bIns="45720" rtlCol="0" anchor="ctr">
            <a:normAutofit/>
          </a:bodyPr>
          <a:lstStyle/>
          <a:p>
            <a:r>
              <a:rPr lang="en-US" sz="3200" dirty="0"/>
              <a:t>OBJECTIVES</a:t>
            </a:r>
          </a:p>
        </p:txBody>
      </p:sp>
      <p:sp>
        <p:nvSpPr>
          <p:cNvPr id="4" name="Text Placeholder 3"/>
          <p:cNvSpPr>
            <a:spLocks noGrp="1"/>
          </p:cNvSpPr>
          <p:nvPr>
            <p:ph type="body" sz="half" idx="2"/>
          </p:nvPr>
        </p:nvSpPr>
        <p:spPr>
          <a:xfrm>
            <a:off x="7249549" y="2251587"/>
            <a:ext cx="4823181" cy="3972232"/>
          </a:xfrm>
        </p:spPr>
        <p:txBody>
          <a:bodyPr vert="horz" lIns="91440" tIns="45720" rIns="91440" bIns="45720" rtlCol="0" anchor="ctr">
            <a:normAutofit fontScale="92500"/>
          </a:bodyPr>
          <a:lstStyle/>
          <a:p>
            <a:pPr marL="285750" indent="-285750">
              <a:buFont typeface="Arial"/>
              <a:buChar char="•"/>
            </a:pPr>
            <a:r>
              <a:rPr lang="en-US" sz="2400" dirty="0"/>
              <a:t>To amend the student information and records into a web based application.</a:t>
            </a:r>
          </a:p>
          <a:p>
            <a:pPr marL="285750" indent="-285750">
              <a:buFont typeface="Arial"/>
              <a:buChar char="•"/>
            </a:pPr>
            <a:r>
              <a:rPr lang="en-US" sz="2400" dirty="0"/>
              <a:t>To lessen unexpected human errors and have a least amount of work to the users (Student and Admin).</a:t>
            </a:r>
          </a:p>
          <a:p>
            <a:pPr marL="285750" indent="-285750">
              <a:buFont typeface="Arial"/>
              <a:buChar char="•"/>
            </a:pPr>
            <a:r>
              <a:rPr lang="en-US" sz="2400" dirty="0"/>
              <a:t>To provide organization and efficiency in managing student information that would help the current system to be more productive and improved.</a:t>
            </a:r>
          </a:p>
          <a:p>
            <a:pPr marL="285750" indent="-285750">
              <a:buFont typeface="Arial"/>
              <a:buChar char="•"/>
            </a:pPr>
            <a:endParaRPr lang="en-US" dirty="0"/>
          </a:p>
          <a:p>
            <a:pPr marL="285750" indent="-285750">
              <a:buFont typeface="Arial"/>
              <a:buChar char="•"/>
            </a:pPr>
            <a:endParaRPr lang="en-US" dirty="0"/>
          </a:p>
          <a:p>
            <a:pPr marL="285750" indent="-285750">
              <a:buFont typeface="Arial"/>
              <a:buChar char="•"/>
            </a:pPr>
            <a:endParaRPr lang="en-US" dirty="0"/>
          </a:p>
          <a:p>
            <a:pPr marL="285750" indent="-285750">
              <a:buFont typeface="Arial"/>
              <a:buChar char="•"/>
            </a:pPr>
            <a:endParaRPr lang="en-US" dirty="0"/>
          </a:p>
        </p:txBody>
      </p:sp>
    </p:spTree>
    <p:extLst>
      <p:ext uri="{BB962C8B-B14F-4D97-AF65-F5344CB8AC3E}">
        <p14:creationId xmlns:p14="http://schemas.microsoft.com/office/powerpoint/2010/main" val="2078290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6672" y="417094"/>
            <a:ext cx="7197726" cy="802105"/>
          </a:xfrm>
        </p:spPr>
        <p:txBody>
          <a:bodyPr>
            <a:normAutofit/>
          </a:bodyPr>
          <a:lstStyle/>
          <a:p>
            <a:pPr algn="l"/>
            <a:r>
              <a:rPr lang="en-US" sz="3600" dirty="0"/>
              <a:t>Details of the project</a:t>
            </a:r>
          </a:p>
        </p:txBody>
      </p:sp>
      <p:sp>
        <p:nvSpPr>
          <p:cNvPr id="3" name="Subtitle 2"/>
          <p:cNvSpPr>
            <a:spLocks noGrp="1"/>
          </p:cNvSpPr>
          <p:nvPr>
            <p:ph type="subTitle" idx="1"/>
          </p:nvPr>
        </p:nvSpPr>
        <p:spPr>
          <a:xfrm>
            <a:off x="256671" y="1385858"/>
            <a:ext cx="11726781" cy="4381279"/>
          </a:xfrm>
        </p:spPr>
        <p:txBody>
          <a:bodyPr>
            <a:noAutofit/>
          </a:bodyPr>
          <a:lstStyle/>
          <a:p>
            <a:pPr marL="342900" indent="-342900" algn="l">
              <a:buFont typeface="Arial" panose="020B0604020202020204" pitchFamily="34" charset="0"/>
              <a:buChar char="•"/>
            </a:pPr>
            <a:r>
              <a:rPr lang="en-US" sz="2300" dirty="0" err="1"/>
              <a:t>Sss</a:t>
            </a:r>
            <a:r>
              <a:rPr lang="en-US" sz="2300" dirty="0"/>
              <a:t> is a student information system which provides the functionality to maintain a wide range of student data, including personal information, psychological health condition, course, and school life status.</a:t>
            </a:r>
          </a:p>
          <a:p>
            <a:pPr marL="342900" indent="-342900" algn="l">
              <a:buFont typeface="Arial" panose="020B0604020202020204" pitchFamily="34" charset="0"/>
              <a:buChar char="•"/>
            </a:pPr>
            <a:r>
              <a:rPr lang="en-US" sz="2300" dirty="0" err="1"/>
              <a:t>sss</a:t>
            </a:r>
            <a:r>
              <a:rPr lang="en-US" sz="2300" dirty="0"/>
              <a:t> offers two interfaces for accessing the information it contains</a:t>
            </a:r>
            <a:r>
              <a:rPr lang="en-US" sz="2300" b="1" dirty="0"/>
              <a:t>: student and </a:t>
            </a:r>
            <a:r>
              <a:rPr lang="en-US" sz="2300" b="1" dirty="0" err="1"/>
              <a:t>slss</a:t>
            </a:r>
            <a:r>
              <a:rPr lang="en-US" sz="2300" b="1" dirty="0"/>
              <a:t> personnel.</a:t>
            </a:r>
            <a:r>
              <a:rPr lang="en-US" sz="2300" dirty="0"/>
              <a:t> Typically, each is accessed by different subsets of people within the faith community.</a:t>
            </a:r>
          </a:p>
          <a:p>
            <a:pPr marL="342900" indent="-342900" algn="l">
              <a:buFont typeface="Arial" panose="020B0604020202020204" pitchFamily="34" charset="0"/>
              <a:buChar char="•"/>
            </a:pPr>
            <a:r>
              <a:rPr lang="en-US" sz="2300" b="1" dirty="0"/>
              <a:t>Student/ admin dashboards </a:t>
            </a:r>
            <a:r>
              <a:rPr lang="en-US" sz="2300" dirty="0"/>
              <a:t>is a user-friendly and service-based interface that is used by students and </a:t>
            </a:r>
            <a:r>
              <a:rPr lang="en-US" sz="2300" dirty="0" err="1"/>
              <a:t>slss</a:t>
            </a:r>
            <a:r>
              <a:rPr lang="en-US" sz="2300" dirty="0"/>
              <a:t> personnel when looking up and maintaining basic psychological health and personal information, etc. </a:t>
            </a:r>
            <a:r>
              <a:rPr lang="en-US" sz="2300" dirty="0" err="1"/>
              <a:t>sss</a:t>
            </a:r>
            <a:r>
              <a:rPr lang="en-US" sz="2300" dirty="0"/>
              <a:t> : admin dashboard is used by </a:t>
            </a:r>
            <a:r>
              <a:rPr lang="en-US" sz="2300" dirty="0" err="1"/>
              <a:t>slss</a:t>
            </a:r>
            <a:r>
              <a:rPr lang="en-US" sz="2300" dirty="0"/>
              <a:t> assigned personnel, as well, because of its ease of use.</a:t>
            </a:r>
          </a:p>
          <a:p>
            <a:pPr marL="342900" indent="-342900" algn="l">
              <a:buFont typeface="Arial" panose="020B0604020202020204" pitchFamily="34" charset="0"/>
              <a:buChar char="•"/>
            </a:pPr>
            <a:r>
              <a:rPr lang="en-US" sz="2300" dirty="0" err="1"/>
              <a:t>sss</a:t>
            </a:r>
            <a:r>
              <a:rPr lang="en-US" sz="2300" dirty="0"/>
              <a:t> </a:t>
            </a:r>
            <a:r>
              <a:rPr lang="en-US" sz="2300" b="1" dirty="0"/>
              <a:t>Forms</a:t>
            </a:r>
            <a:r>
              <a:rPr lang="en-US" sz="2300" dirty="0"/>
              <a:t> is used solely by student and </a:t>
            </a:r>
            <a:r>
              <a:rPr lang="en-US" sz="2300" dirty="0" err="1"/>
              <a:t>slss</a:t>
            </a:r>
            <a:r>
              <a:rPr lang="en-US" sz="2300" dirty="0"/>
              <a:t> personnel to manage all aspects of a student’s life, including such needed processes/services.</a:t>
            </a:r>
          </a:p>
        </p:txBody>
      </p:sp>
    </p:spTree>
    <p:extLst>
      <p:ext uri="{BB962C8B-B14F-4D97-AF65-F5344CB8AC3E}">
        <p14:creationId xmlns:p14="http://schemas.microsoft.com/office/powerpoint/2010/main" val="3304610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6801" y="994610"/>
            <a:ext cx="4876062" cy="575773"/>
          </a:xfrm>
        </p:spPr>
        <p:txBody>
          <a:bodyPr>
            <a:normAutofit/>
          </a:bodyPr>
          <a:lstStyle/>
          <a:p>
            <a:r>
              <a:rPr lang="en-US" sz="2800" dirty="0"/>
              <a:t>SIGNIFICANCE OF THE STUDY</a:t>
            </a:r>
          </a:p>
        </p:txBody>
      </p:sp>
      <p:sp>
        <p:nvSpPr>
          <p:cNvPr id="4" name="Text Placeholder 3"/>
          <p:cNvSpPr>
            <a:spLocks noGrp="1"/>
          </p:cNvSpPr>
          <p:nvPr>
            <p:ph type="body" sz="half" idx="2"/>
          </p:nvPr>
        </p:nvSpPr>
        <p:spPr>
          <a:xfrm>
            <a:off x="786800" y="1702905"/>
            <a:ext cx="10543809" cy="4870173"/>
          </a:xfrm>
        </p:spPr>
        <p:txBody>
          <a:bodyPr>
            <a:normAutofit/>
          </a:bodyPr>
          <a:lstStyle/>
          <a:p>
            <a:r>
              <a:rPr lang="en-US" sz="2000" b="1" dirty="0"/>
              <a:t>SLSS</a:t>
            </a:r>
          </a:p>
          <a:p>
            <a:pPr marL="285750" indent="-285750">
              <a:buFontTx/>
              <a:buChar char="-"/>
            </a:pPr>
            <a:r>
              <a:rPr lang="en-US" sz="2000" dirty="0"/>
              <a:t>It will be easier for them to be keep in touch with the students.</a:t>
            </a:r>
          </a:p>
          <a:p>
            <a:pPr marL="285750" indent="-285750">
              <a:buFontTx/>
              <a:buChar char="-"/>
            </a:pPr>
            <a:r>
              <a:rPr lang="en-US" sz="2000" dirty="0"/>
              <a:t>Determining the needs and updates of the students to be focused on is now facile.</a:t>
            </a:r>
          </a:p>
          <a:p>
            <a:pPr marL="285750" indent="-285750">
              <a:buFontTx/>
              <a:buChar char="-"/>
            </a:pPr>
            <a:r>
              <a:rPr lang="en-US" sz="2000" dirty="0"/>
              <a:t>A manual updating of student records and filtering of desirable content is at ease.</a:t>
            </a:r>
          </a:p>
          <a:p>
            <a:pPr marL="285750" indent="-285750">
              <a:buFontTx/>
              <a:buChar char="-"/>
            </a:pPr>
            <a:endParaRPr lang="en-US" sz="2000" b="1" dirty="0"/>
          </a:p>
          <a:p>
            <a:r>
              <a:rPr lang="en-US" sz="2000" b="1" dirty="0"/>
              <a:t>STUDENTS</a:t>
            </a:r>
          </a:p>
          <a:p>
            <a:pPr marL="285750" indent="-285750">
              <a:buFontTx/>
              <a:buChar char="-"/>
            </a:pPr>
            <a:r>
              <a:rPr lang="en-US" sz="2000" dirty="0"/>
              <a:t>It will be easier for them to update their record without setting an appointment or schedule just to apprise.</a:t>
            </a:r>
          </a:p>
          <a:p>
            <a:pPr marL="285750" indent="-285750">
              <a:buFontTx/>
              <a:buChar char="-"/>
            </a:pPr>
            <a:r>
              <a:rPr lang="en-US" sz="2000" dirty="0"/>
              <a:t>Can be access anywhere, anytime.</a:t>
            </a:r>
          </a:p>
          <a:p>
            <a:pPr marL="285750" indent="-285750">
              <a:buFontTx/>
              <a:buChar char="-"/>
            </a:pPr>
            <a:endParaRPr lang="en-US" sz="1900" dirty="0"/>
          </a:p>
          <a:p>
            <a:endParaRPr lang="en-US" sz="2200" dirty="0"/>
          </a:p>
          <a:p>
            <a:endParaRPr lang="en-US" dirty="0"/>
          </a:p>
          <a:p>
            <a:endParaRPr lang="en-US" dirty="0"/>
          </a:p>
          <a:p>
            <a:endParaRPr lang="en-US" dirty="0"/>
          </a:p>
        </p:txBody>
      </p:sp>
    </p:spTree>
    <p:extLst>
      <p:ext uri="{BB962C8B-B14F-4D97-AF65-F5344CB8AC3E}">
        <p14:creationId xmlns:p14="http://schemas.microsoft.com/office/powerpoint/2010/main" val="1554494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32451" y="1444487"/>
            <a:ext cx="9553889" cy="4664765"/>
          </a:xfrm>
          <a:prstGeom prst="rect">
            <a:avLst/>
          </a:prstGeom>
        </p:spPr>
      </p:pic>
      <p:sp>
        <p:nvSpPr>
          <p:cNvPr id="3" name="TextBox 2"/>
          <p:cNvSpPr txBox="1"/>
          <p:nvPr/>
        </p:nvSpPr>
        <p:spPr>
          <a:xfrm>
            <a:off x="4654504" y="596346"/>
            <a:ext cx="2709781" cy="584775"/>
          </a:xfrm>
          <a:prstGeom prst="rect">
            <a:avLst/>
          </a:prstGeom>
          <a:noFill/>
        </p:spPr>
        <p:txBody>
          <a:bodyPr wrap="none" rtlCol="0">
            <a:spAutoFit/>
          </a:bodyPr>
          <a:lstStyle/>
          <a:p>
            <a:r>
              <a:rPr lang="en-US" sz="3200" dirty="0"/>
              <a:t>LANDING PAGE</a:t>
            </a:r>
          </a:p>
        </p:txBody>
      </p:sp>
    </p:spTree>
    <p:extLst>
      <p:ext uri="{BB962C8B-B14F-4D97-AF65-F5344CB8AC3E}">
        <p14:creationId xmlns:p14="http://schemas.microsoft.com/office/powerpoint/2010/main" val="3220992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99931" y="1592264"/>
            <a:ext cx="10058400" cy="4911097"/>
          </a:xfrm>
          <a:prstGeom prst="rect">
            <a:avLst/>
          </a:prstGeom>
        </p:spPr>
      </p:pic>
      <p:sp>
        <p:nvSpPr>
          <p:cNvPr id="3" name="TextBox 2"/>
          <p:cNvSpPr txBox="1"/>
          <p:nvPr/>
        </p:nvSpPr>
        <p:spPr>
          <a:xfrm>
            <a:off x="5040884" y="395776"/>
            <a:ext cx="2176493" cy="830997"/>
          </a:xfrm>
          <a:prstGeom prst="rect">
            <a:avLst/>
          </a:prstGeom>
          <a:noFill/>
        </p:spPr>
        <p:txBody>
          <a:bodyPr wrap="none" rtlCol="0">
            <a:spAutoFit/>
          </a:bodyPr>
          <a:lstStyle/>
          <a:p>
            <a:pPr algn="ctr"/>
            <a:r>
              <a:rPr lang="en-US" sz="2400" dirty="0"/>
              <a:t>LOG IN FORM</a:t>
            </a:r>
          </a:p>
          <a:p>
            <a:r>
              <a:rPr lang="en-US" sz="2400" dirty="0"/>
              <a:t>(Student/Staff)</a:t>
            </a:r>
          </a:p>
        </p:txBody>
      </p:sp>
    </p:spTree>
    <p:extLst>
      <p:ext uri="{BB962C8B-B14F-4D97-AF65-F5344CB8AC3E}">
        <p14:creationId xmlns:p14="http://schemas.microsoft.com/office/powerpoint/2010/main" val="29632555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6476F"/>
      </a:dk2>
      <a:lt2>
        <a:srgbClr val="EBEBEB"/>
      </a:lt2>
      <a:accent1>
        <a:srgbClr val="E5B458"/>
      </a:accent1>
      <a:accent2>
        <a:srgbClr val="F77754"/>
      </a:accent2>
      <a:accent3>
        <a:srgbClr val="D8507E"/>
      </a:accent3>
      <a:accent4>
        <a:srgbClr val="BC70EE"/>
      </a:accent4>
      <a:accent5>
        <a:srgbClr val="3CA2E2"/>
      </a:accent5>
      <a:accent6>
        <a:srgbClr val="91BF77"/>
      </a:accent6>
      <a:hlink>
        <a:srgbClr val="71DDAB"/>
      </a:hlink>
      <a:folHlink>
        <a:srgbClr val="A6E4C7"/>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B36E0D05-787B-4C61-8268-2D6C1FBEDA3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434</TotalTime>
  <Words>762</Words>
  <Application>Microsoft Office PowerPoint</Application>
  <PresentationFormat>Widescreen</PresentationFormat>
  <Paragraphs>63</Paragraphs>
  <Slides>17</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Nexa Bold</vt:lpstr>
      <vt:lpstr>Nexa Light</vt:lpstr>
      <vt:lpstr>Celestial</vt:lpstr>
      <vt:lpstr>SSS: student life and student services’ Student information system</vt:lpstr>
      <vt:lpstr>INTRODUCTION</vt:lpstr>
      <vt:lpstr>PowerPoint Presentation</vt:lpstr>
      <vt:lpstr>STATEMENT OF THE problem</vt:lpstr>
      <vt:lpstr>OBJECTIVES</vt:lpstr>
      <vt:lpstr>Details of the project</vt:lpstr>
      <vt:lpstr>SIGNIFICANCE OF THE STUDY</vt:lpstr>
      <vt:lpstr>PowerPoint Presentation</vt:lpstr>
      <vt:lpstr>PowerPoint Presentation</vt:lpstr>
      <vt:lpstr>student</vt:lpstr>
      <vt:lpstr>student</vt:lpstr>
      <vt:lpstr>PowerPoint Presentation</vt:lpstr>
      <vt:lpstr>student</vt:lpstr>
      <vt:lpstr>ADMIN</vt:lpstr>
      <vt:lpstr>ADMIN</vt:lpstr>
      <vt:lpstr>ADMIN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acer-1</dc:creator>
  <cp:lastModifiedBy>acer-1</cp:lastModifiedBy>
  <cp:revision>24</cp:revision>
  <dcterms:created xsi:type="dcterms:W3CDTF">2017-02-03T15:23:40Z</dcterms:created>
  <dcterms:modified xsi:type="dcterms:W3CDTF">2017-02-04T05:53:52Z</dcterms:modified>
</cp:coreProperties>
</file>